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2" r:id="rId3"/>
    <p:sldId id="273" r:id="rId4"/>
    <p:sldId id="257" r:id="rId5"/>
    <p:sldId id="259" r:id="rId6"/>
    <p:sldId id="260" r:id="rId7"/>
    <p:sldId id="261" r:id="rId8"/>
    <p:sldId id="282" r:id="rId9"/>
    <p:sldId id="283" r:id="rId10"/>
    <p:sldId id="284" r:id="rId11"/>
    <p:sldId id="262" r:id="rId12"/>
    <p:sldId id="264" r:id="rId13"/>
    <p:sldId id="265" r:id="rId14"/>
    <p:sldId id="269" r:id="rId15"/>
    <p:sldId id="279" r:id="rId16"/>
    <p:sldId id="285" r:id="rId17"/>
    <p:sldId id="286" r:id="rId18"/>
    <p:sldId id="287" r:id="rId19"/>
    <p:sldId id="288" r:id="rId20"/>
    <p:sldId id="290" r:id="rId21"/>
    <p:sldId id="291" r:id="rId22"/>
    <p:sldId id="292" r:id="rId23"/>
    <p:sldId id="294" r:id="rId24"/>
    <p:sldId id="293" r:id="rId25"/>
    <p:sldId id="295" r:id="rId26"/>
    <p:sldId id="296" r:id="rId27"/>
    <p:sldId id="297" r:id="rId28"/>
    <p:sldId id="280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B9E182-0C6F-4A4C-AF92-99B881FAE71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19C725-E51A-4594-B047-B04AC77E17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FVSJgZgf7h-wyorZ6MoAJrAEC5H2reCk" TargetMode="External"/><Relationship Id="rId2" Type="http://schemas.openxmlformats.org/officeDocument/2006/relationships/hyperlink" Target="https://megogo.net/ua/view/1803775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playlist?list=PLJ2-31j4oXT7GY_u4kkhrKIpVJLyS2WL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505"/>
            <a:ext cx="4648200" cy="9525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xtLst/>
        </p:spPr>
      </p:pic>
      <p:sp>
        <p:nvSpPr>
          <p:cNvPr id="20" name="TextBox 19"/>
          <p:cNvSpPr txBox="1"/>
          <p:nvPr/>
        </p:nvSpPr>
        <p:spPr>
          <a:xfrm>
            <a:off x="4321808" y="404664"/>
            <a:ext cx="432842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1600" b="1" i="1" spc="-1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Дата проведення: 29 вересня 2023 року</a:t>
            </a:r>
          </a:p>
          <a:p>
            <a:pPr algn="ctr"/>
            <a:r>
              <a:rPr lang="uk-UA" sz="1600" b="1" i="1" spc="-1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Час проведення: 12.30</a:t>
            </a:r>
          </a:p>
          <a:p>
            <a:pPr algn="ctr"/>
            <a:r>
              <a:rPr lang="uk-UA" sz="1600" b="1" i="1" spc="-1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Місце проведення: КЗ «ДНЗ №67 ВМР»</a:t>
            </a:r>
          </a:p>
          <a:p>
            <a:pPr algn="ctr"/>
            <a:endParaRPr lang="ru-RU" sz="2400" b="1" i="1" spc="-1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6081067"/>
            <a:ext cx="645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Тренер – консультант КУ «ЦПРПП ВМР» Лариса Бондарчук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84985"/>
            <a:ext cx="1872208" cy="31654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6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6409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Токсичний</a:t>
            </a:r>
            <a:r>
              <a:rPr lang="ru-RU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викликаний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сильними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частими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травматичними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подіями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4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виходять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за рамки </a:t>
            </a:r>
            <a:endParaRPr lang="ru-RU" sz="4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звичайного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психічних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потребує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кваліфікованої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endParaRPr lang="ru-RU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78" y="5157192"/>
            <a:ext cx="267089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ема 1 Розуміння впливу війни на дітей та доросих - 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9" y="476672"/>
            <a:ext cx="8639088" cy="6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287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Тема 1 Розуміння впливу війни на дітей та доросих - 0010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Тема 1 Розуміння впливу війни на дітей та доросих - 0010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Тема 1 Розуміння впливу війни на дітей та доросих - 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2" y="103907"/>
            <a:ext cx="8699835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8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ема 1 Розуміння впливу війни на дітей та доросих - 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188641"/>
            <a:ext cx="8533456" cy="597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33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Тема 1 Розуміння впливу війни на дітей та доросих - 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49121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035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5"/>
            <a:ext cx="89289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Розрив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зв'язків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подіями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вчора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та “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втрата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когнітивної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безперервності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втрата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де я є,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мене,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тижня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регресія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функціональної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безперервності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продуктивної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складність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звичайних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спра</a:t>
            </a: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</a:p>
        </p:txBody>
      </p:sp>
    </p:spTree>
    <p:extLst>
      <p:ext uri="{BB962C8B-B14F-4D97-AF65-F5344CB8AC3E}">
        <p14:creationId xmlns:p14="http://schemas.microsoft.com/office/powerpoint/2010/main" val="2780122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6409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безперервності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втрата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контактів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розрив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зв'язків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сімейних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історичної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безперервності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 систему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пріоритетів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планів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885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352928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Відновленням</a:t>
            </a:r>
            <a:r>
              <a:rPr lang="ru-RU" sz="4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sz="4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4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опікуються</a:t>
            </a:r>
            <a:r>
              <a:rPr lang="ru-RU" sz="4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психологи</a:t>
            </a:r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Але й </a:t>
            </a:r>
            <a:r>
              <a:rPr lang="ru-RU" sz="4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музичним</a:t>
            </a:r>
            <a:r>
              <a:rPr lang="ru-RU" sz="4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керівникам</a:t>
            </a:r>
            <a:r>
              <a:rPr lang="ru-RU" sz="4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sz="4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4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sz="4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4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sz="4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підказки</a:t>
            </a:r>
            <a:r>
              <a:rPr lang="ru-RU" sz="4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4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діяти</a:t>
            </a:r>
            <a:endParaRPr lang="ru-RU" sz="4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08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712968" cy="34747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інтрузивні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згадки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жахливі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сцени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пережила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розповідає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малює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лякається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гучних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звуків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і того,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нагадує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пережитий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жах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q"/>
            </a:pPr>
            <a:r>
              <a:rPr lang="ru-RU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уникає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розмов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замикається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складно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контакт з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однолітками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дорослими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046820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20688"/>
            <a:ext cx="10286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розпочати</a:t>
            </a:r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відновлення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56792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Занурюйте</a:t>
            </a:r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тишу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Тиша 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цінна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сила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стресу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та сенсорного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перевантаження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Слухайте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тишу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вимикайте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гаджети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відпочивайте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те, з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розпочати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роботу з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46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92696"/>
            <a:ext cx="763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0000FF"/>
                </a:solidFill>
              </a:rPr>
              <a:t>Мета тренінгу </a:t>
            </a:r>
            <a:r>
              <a:rPr lang="uk-UA" sz="3600" dirty="0" smtClean="0">
                <a:solidFill>
                  <a:srgbClr val="0000FF"/>
                </a:solidFill>
              </a:rPr>
              <a:t>– </a:t>
            </a:r>
            <a:r>
              <a:rPr lang="uk-UA" sz="3600" b="1" i="1" dirty="0" smtClean="0">
                <a:solidFill>
                  <a:srgbClr val="0000FF"/>
                </a:solidFill>
              </a:rPr>
              <a:t>навчити </a:t>
            </a:r>
          </a:p>
          <a:p>
            <a:r>
              <a:rPr lang="uk-UA" sz="3600" b="1" i="1" dirty="0" smtClean="0">
                <a:solidFill>
                  <a:srgbClr val="0000FF"/>
                </a:solidFill>
              </a:rPr>
              <a:t>педагогів закладів дошкільної освіти навичкам </a:t>
            </a:r>
          </a:p>
          <a:p>
            <a:r>
              <a:rPr lang="uk-UA" sz="3600" b="1" i="1" dirty="0" smtClean="0">
                <a:solidFill>
                  <a:srgbClr val="0000FF"/>
                </a:solidFill>
              </a:rPr>
              <a:t>ефективної взаємодії </a:t>
            </a:r>
          </a:p>
          <a:p>
            <a:r>
              <a:rPr lang="uk-UA" sz="3600" b="1" i="1" dirty="0" smtClean="0">
                <a:solidFill>
                  <a:srgbClr val="0000FF"/>
                </a:solidFill>
              </a:rPr>
              <a:t>з дітьми у стресовій ситуації,</a:t>
            </a:r>
          </a:p>
          <a:p>
            <a:r>
              <a:rPr lang="uk-UA" sz="3600" b="1" i="1" dirty="0" smtClean="0">
                <a:solidFill>
                  <a:srgbClr val="0000FF"/>
                </a:solidFill>
              </a:rPr>
              <a:t>сформувати у маленьких вихованців навички безпечної поведінки</a:t>
            </a:r>
            <a:endParaRPr lang="ru-RU" sz="36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01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3"/>
            <a:ext cx="871296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Зосереджуйтесь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одному </a:t>
            </a:r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звуці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Навчіть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зосереджуватись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одному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джерелі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звука: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спів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пташки,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мелодії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 колонки, ритм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годинника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Спонукайте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співати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співати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заданий 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мотив - </a:t>
            </a:r>
            <a:r>
              <a:rPr lang="ru-RU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скористайтеся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улюбленою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піснею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тією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зараз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вивчаєте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контакт, а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психологічний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співайте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пісень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надихають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мотивують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пробуджують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0117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3529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Допоможіть</a:t>
            </a:r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пісню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підходить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виразити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хочуть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виплеску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емоцій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текст до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колективно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створюючи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наступний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рядок.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4839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56984" cy="40176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труднощами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зіштовхнутися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4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перших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заняттях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погіршуватись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стрес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неприємні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прослуховування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конкретної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замінити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перейти до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музичної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90737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79928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Соломія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Бойкович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експертка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розробила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програму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онлайн-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садочка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 командою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вихователів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простору 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Пташеня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розробників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долучали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психологів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контент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безпечним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зараз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стресі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Онлайн-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садочок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зберегти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малюків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освітнім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розвивальним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процесом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/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Щоденні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випуски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доступні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 перегляду на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платформі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MEGOGO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каналах </a:t>
            </a:r>
            <a:r>
              <a:rPr lang="ru-RU" sz="1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Міністерства</a:t>
            </a:r>
            <a:r>
              <a:rPr lang="ru-RU" sz="1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1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освіти</a:t>
            </a:r>
            <a:r>
              <a:rPr lang="ru-RU" sz="1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і науки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та </a:t>
            </a:r>
            <a:r>
              <a:rPr lang="ru-RU" sz="1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ЮНІСЕФ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https://www.youtube.com/channel/UCWkMayzSXW1mkOrLm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16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855913"/>
            <a:ext cx="65166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4625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Ляльковий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театр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Іскорки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запалюють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суперсили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028" name="Picture 4" descr="https://lh7-us.googleusercontent.com/9BJAUqwh5RQnWFsmg89jesoHxQi8CdlEuM2tL0JeR5i4YWPbQfC-ZIZDHWqdwP7DO6gweVFxkz8jGvK2OFjl_GDObZOrgDg5z1o3S2Fj7m0NwUwzw3a8JHICzlsvFLv6lcOBg0b2r4Y6TNcar_WeQA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64" y="1628800"/>
            <a:ext cx="83282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829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498" y="4365104"/>
            <a:ext cx="84009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Хлопчик Пум.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дбати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гігієну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навчає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безпечної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Пересувається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коліщатах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прищеплює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здорове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людей.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91"/>
          <a:stretch/>
        </p:blipFill>
        <p:spPr bwMode="auto">
          <a:xfrm>
            <a:off x="179512" y="116633"/>
            <a:ext cx="435525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34763" y="257900"/>
            <a:ext cx="45017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Хлопчик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Міо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емпатійний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вміє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вислухати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порадити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Навчає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взаємодіяти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дорослими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однолітками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спілкуватися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ділитися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думками.</a:t>
            </a:r>
          </a:p>
        </p:txBody>
      </p:sp>
    </p:spTree>
    <p:extLst>
      <p:ext uri="{BB962C8B-B14F-4D97-AF65-F5344CB8AC3E}">
        <p14:creationId xmlns:p14="http://schemas.microsoft.com/office/powerpoint/2010/main" val="2714703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7"/>
          <a:stretch/>
        </p:blipFill>
        <p:spPr bwMode="auto">
          <a:xfrm>
            <a:off x="4427984" y="116632"/>
            <a:ext cx="460851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4756373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Дівчинка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Жуж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розумна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кмітлива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Обожнює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дізнаватися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цікаве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залюбки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знайомить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дошкільнят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 основами наук і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4320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Дівчинка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Бринь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Обожнює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проявах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втілювати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спонукає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досліджувати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розмаїття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емоцій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127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1253"/>
            <a:ext cx="8424936" cy="622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537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503368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розроблені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надані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Всеукраїнським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фондом «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кроком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4000" i="1" spc="-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spc="-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4000" b="1" i="1" spc="-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фонду ООН в </a:t>
            </a:r>
            <a:r>
              <a:rPr lang="ru-RU" sz="4000" b="1" i="1" spc="-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4000" b="1" i="1" spc="-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spc="-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ЮНІСЕФ</a:t>
            </a:r>
            <a:endParaRPr lang="ru-RU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99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820891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42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Тема 1.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дорослих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006" y="2636912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стресу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травматичної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події</a:t>
            </a:r>
            <a:endParaRPr lang="ru-RU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endParaRPr lang="ru-RU" sz="4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травматичні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події</a:t>
            </a:r>
            <a:endParaRPr lang="ru-RU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Розгляд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симптомів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поведінці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та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endParaRPr lang="ru-RU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32" y="1346187"/>
            <a:ext cx="3029756" cy="287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16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53320"/>
            <a:ext cx="67687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3600" b="1" i="1" dirty="0" err="1">
                <a:solidFill>
                  <a:srgbClr val="0000FF"/>
                </a:solidFill>
              </a:rPr>
              <a:t>Який</a:t>
            </a:r>
            <a:r>
              <a:rPr lang="ru-RU" sz="3600" b="1" i="1" dirty="0">
                <a:solidFill>
                  <a:srgbClr val="0000FF"/>
                </a:solidFill>
              </a:rPr>
              <a:t> ваш </a:t>
            </a:r>
            <a:r>
              <a:rPr lang="ru-RU" sz="3600" b="1" i="1" dirty="0" err="1">
                <a:solidFill>
                  <a:srgbClr val="0000FF"/>
                </a:solidFill>
              </a:rPr>
              <a:t>загальний</a:t>
            </a:r>
            <a:r>
              <a:rPr lang="ru-RU" sz="3600" b="1" i="1" dirty="0">
                <a:solidFill>
                  <a:srgbClr val="0000FF"/>
                </a:solidFill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</a:rPr>
              <a:t>вік</a:t>
            </a:r>
            <a:r>
              <a:rPr lang="ru-RU" sz="3600" b="1" i="1" dirty="0">
                <a:solidFill>
                  <a:srgbClr val="0000FF"/>
                </a:solidFill>
              </a:rPr>
              <a:t>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600" b="1" i="1" dirty="0" err="1">
                <a:solidFill>
                  <a:srgbClr val="0000FF"/>
                </a:solidFill>
              </a:rPr>
              <a:t>Який</a:t>
            </a:r>
            <a:r>
              <a:rPr lang="ru-RU" sz="3600" b="1" i="1" dirty="0">
                <a:solidFill>
                  <a:srgbClr val="0000FF"/>
                </a:solidFill>
              </a:rPr>
              <a:t> ваш </a:t>
            </a:r>
            <a:r>
              <a:rPr lang="ru-RU" sz="3600" b="1" i="1" dirty="0" err="1">
                <a:solidFill>
                  <a:srgbClr val="0000FF"/>
                </a:solidFill>
              </a:rPr>
              <a:t>загальний</a:t>
            </a:r>
            <a:r>
              <a:rPr lang="ru-RU" sz="3600" b="1" i="1" dirty="0">
                <a:solidFill>
                  <a:srgbClr val="0000FF"/>
                </a:solidFill>
              </a:rPr>
              <a:t> стаж </a:t>
            </a:r>
            <a:r>
              <a:rPr lang="ru-RU" sz="3600" b="1" i="1" dirty="0" err="1">
                <a:solidFill>
                  <a:srgbClr val="0000FF"/>
                </a:solidFill>
              </a:rPr>
              <a:t>роботи</a:t>
            </a:r>
            <a:r>
              <a:rPr lang="ru-RU" sz="3600" b="1" i="1" dirty="0">
                <a:solidFill>
                  <a:srgbClr val="0000FF"/>
                </a:solidFill>
              </a:rPr>
              <a:t>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600" b="1" i="1" dirty="0" err="1">
                <a:solidFill>
                  <a:srgbClr val="0000FF"/>
                </a:solidFill>
              </a:rPr>
              <a:t>Оберіть</a:t>
            </a:r>
            <a:r>
              <a:rPr lang="ru-RU" sz="3600" b="1" i="1" dirty="0">
                <a:solidFill>
                  <a:srgbClr val="0000FF"/>
                </a:solidFill>
              </a:rPr>
              <a:t> </a:t>
            </a:r>
            <a:r>
              <a:rPr lang="ru-RU" sz="4000" b="1" i="1" dirty="0">
                <a:solidFill>
                  <a:srgbClr val="0000FF"/>
                </a:solidFill>
              </a:rPr>
              <a:t>3</a:t>
            </a:r>
            <a:r>
              <a:rPr lang="ru-RU" sz="3600" b="1" i="1" dirty="0">
                <a:solidFill>
                  <a:srgbClr val="0000FF"/>
                </a:solidFill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</a:rPr>
              <a:t>якості</a:t>
            </a:r>
            <a:r>
              <a:rPr lang="ru-RU" sz="3600" b="1" i="1" dirty="0">
                <a:solidFill>
                  <a:srgbClr val="0000FF"/>
                </a:solidFill>
              </a:rPr>
              <a:t>, </a:t>
            </a:r>
            <a:r>
              <a:rPr lang="ru-RU" sz="3600" b="1" i="1" dirty="0" err="1">
                <a:solidFill>
                  <a:srgbClr val="0000FF"/>
                </a:solidFill>
              </a:rPr>
              <a:t>які</a:t>
            </a:r>
            <a:r>
              <a:rPr lang="ru-RU" sz="3600" b="1" i="1" dirty="0">
                <a:solidFill>
                  <a:srgbClr val="0000FF"/>
                </a:solidFill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</a:rPr>
              <a:t>ви</a:t>
            </a:r>
            <a:r>
              <a:rPr lang="ru-RU" sz="3600" b="1" i="1" dirty="0">
                <a:solidFill>
                  <a:srgbClr val="0000FF"/>
                </a:solidFill>
              </a:rPr>
              <a:t> приносите на </a:t>
            </a:r>
            <a:r>
              <a:rPr lang="ru-RU" sz="3600" b="1" i="1" dirty="0" err="1">
                <a:solidFill>
                  <a:srgbClr val="0000FF"/>
                </a:solidFill>
              </a:rPr>
              <a:t>тренінг</a:t>
            </a:r>
            <a:r>
              <a:rPr lang="ru-RU" sz="3600" b="1" i="1" dirty="0">
                <a:solidFill>
                  <a:srgbClr val="0000FF"/>
                </a:solidFill>
              </a:rPr>
              <a:t> як </a:t>
            </a:r>
            <a:r>
              <a:rPr lang="ru-RU" sz="3600" b="1" i="1" dirty="0" err="1" smtClean="0">
                <a:solidFill>
                  <a:srgbClr val="0000FF"/>
                </a:solidFill>
              </a:rPr>
              <a:t>група</a:t>
            </a:r>
            <a:endParaRPr lang="ru-RU" sz="3600" b="1" i="1" dirty="0">
              <a:solidFill>
                <a:srgbClr val="0000FF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3600" b="1" i="1" dirty="0" err="1">
                <a:solidFill>
                  <a:srgbClr val="0000FF"/>
                </a:solidFill>
              </a:rPr>
              <a:t>Оберіть</a:t>
            </a:r>
            <a:r>
              <a:rPr lang="ru-RU" sz="3600" b="1" i="1" dirty="0">
                <a:solidFill>
                  <a:srgbClr val="0000FF"/>
                </a:solidFill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</a:rPr>
              <a:t>назву</a:t>
            </a:r>
            <a:r>
              <a:rPr lang="ru-RU" sz="3600" b="1" i="1" dirty="0">
                <a:solidFill>
                  <a:srgbClr val="0000FF"/>
                </a:solidFill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</a:rPr>
              <a:t>своєї</a:t>
            </a:r>
            <a:r>
              <a:rPr lang="ru-RU" sz="3600" b="1" i="1" dirty="0">
                <a:solidFill>
                  <a:srgbClr val="0000FF"/>
                </a:solidFill>
              </a:rPr>
              <a:t> </a:t>
            </a:r>
            <a:r>
              <a:rPr lang="ru-RU" sz="3600" b="1" i="1" dirty="0" err="1" smtClean="0">
                <a:solidFill>
                  <a:srgbClr val="0000FF"/>
                </a:solidFill>
              </a:rPr>
              <a:t>команди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186" y="229990"/>
            <a:ext cx="78726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0000FF"/>
                </a:solidFill>
              </a:rPr>
              <a:t>вправа</a:t>
            </a:r>
            <a:r>
              <a:rPr lang="ru-RU" sz="4400" b="1" dirty="0" smtClean="0">
                <a:solidFill>
                  <a:srgbClr val="0000FF"/>
                </a:solidFill>
              </a:rPr>
              <a:t> </a:t>
            </a:r>
            <a:r>
              <a:rPr lang="ru-RU" sz="5400" b="1" dirty="0">
                <a:solidFill>
                  <a:srgbClr val="0000FF"/>
                </a:solidFill>
              </a:rPr>
              <a:t>“Наша команда”</a:t>
            </a:r>
          </a:p>
        </p:txBody>
      </p:sp>
    </p:spTree>
    <p:extLst>
      <p:ext uri="{BB962C8B-B14F-4D97-AF65-F5344CB8AC3E}">
        <p14:creationId xmlns:p14="http://schemas.microsoft.com/office/powerpoint/2010/main" val="312730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924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uk-UA" sz="4000" b="1" dirty="0" smtClean="0">
                <a:solidFill>
                  <a:srgbClr val="0000FF"/>
                </a:solidFill>
              </a:rPr>
              <a:t>Наші домовленості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748715"/>
            <a:ext cx="79208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0000FF"/>
                </a:solidFill>
              </a:rPr>
              <a:t>Дбаємо про себе 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i="1" dirty="0" err="1" smtClean="0">
                <a:solidFill>
                  <a:srgbClr val="0000FF"/>
                </a:solidFill>
              </a:rPr>
              <a:t>Добровільна</a:t>
            </a:r>
            <a:r>
              <a:rPr lang="ru-RU" sz="2000" b="1" i="1" dirty="0" smtClean="0">
                <a:solidFill>
                  <a:srgbClr val="0000FF"/>
                </a:solidFill>
              </a:rPr>
              <a:t> участь </a:t>
            </a:r>
          </a:p>
          <a:p>
            <a:r>
              <a:rPr lang="ru-RU" sz="2000" b="1" i="1" dirty="0" smtClean="0">
                <a:solidFill>
                  <a:srgbClr val="0000FF"/>
                </a:solidFill>
              </a:rPr>
              <a:t>(</a:t>
            </a:r>
            <a:r>
              <a:rPr lang="ru-RU" sz="2000" b="1" i="1" dirty="0">
                <a:solidFill>
                  <a:srgbClr val="0000FF"/>
                </a:solidFill>
              </a:rPr>
              <a:t>право </a:t>
            </a:r>
            <a:r>
              <a:rPr lang="ru-RU" sz="2000" b="1" i="1" dirty="0" err="1">
                <a:solidFill>
                  <a:srgbClr val="0000FF"/>
                </a:solidFill>
              </a:rPr>
              <a:t>відмовитися</a:t>
            </a:r>
            <a:r>
              <a:rPr lang="ru-RU" sz="2000" b="1" i="1" dirty="0">
                <a:solidFill>
                  <a:srgbClr val="0000FF"/>
                </a:solidFill>
              </a:rPr>
              <a:t> </a:t>
            </a:r>
            <a:r>
              <a:rPr lang="ru-RU" sz="2000" b="1" i="1" dirty="0" err="1">
                <a:solidFill>
                  <a:srgbClr val="0000FF"/>
                </a:solidFill>
              </a:rPr>
              <a:t>від</a:t>
            </a:r>
            <a:r>
              <a:rPr lang="ru-RU" sz="2000" b="1" i="1" dirty="0">
                <a:solidFill>
                  <a:srgbClr val="0000FF"/>
                </a:solidFill>
              </a:rPr>
              <a:t> </a:t>
            </a:r>
            <a:r>
              <a:rPr lang="ru-RU" sz="2000" b="1" i="1" dirty="0" err="1">
                <a:solidFill>
                  <a:srgbClr val="0000FF"/>
                </a:solidFill>
              </a:rPr>
              <a:t>участі</a:t>
            </a:r>
            <a:r>
              <a:rPr lang="ru-RU" sz="2000" b="1" i="1" dirty="0">
                <a:solidFill>
                  <a:srgbClr val="0000FF"/>
                </a:solidFill>
              </a:rPr>
              <a:t> в </a:t>
            </a:r>
            <a:r>
              <a:rPr lang="ru-RU" sz="2000" b="1" i="1" dirty="0" err="1">
                <a:solidFill>
                  <a:srgbClr val="0000FF"/>
                </a:solidFill>
              </a:rPr>
              <a:t>обговоренні</a:t>
            </a:r>
            <a:r>
              <a:rPr lang="ru-RU" sz="2000" b="1" i="1" dirty="0">
                <a:solidFill>
                  <a:srgbClr val="0000FF"/>
                </a:solidFill>
              </a:rPr>
              <a:t> </a:t>
            </a:r>
            <a:r>
              <a:rPr lang="ru-RU" sz="2000" b="1" i="1" dirty="0" err="1">
                <a:solidFill>
                  <a:srgbClr val="0000FF"/>
                </a:solidFill>
              </a:rPr>
              <a:t>якоїсь</a:t>
            </a:r>
            <a:r>
              <a:rPr lang="ru-RU" sz="2000" b="1" i="1" dirty="0">
                <a:solidFill>
                  <a:srgbClr val="0000FF"/>
                </a:solidFill>
              </a:rPr>
              <a:t> </a:t>
            </a:r>
            <a:r>
              <a:rPr lang="ru-RU" sz="2000" b="1" i="1" dirty="0" err="1">
                <a:solidFill>
                  <a:srgbClr val="0000FF"/>
                </a:solidFill>
              </a:rPr>
              <a:t>проблеми</a:t>
            </a:r>
            <a:r>
              <a:rPr lang="ru-RU" sz="2000" b="1" i="1" dirty="0">
                <a:solidFill>
                  <a:srgbClr val="0000FF"/>
                </a:solidFill>
              </a:rPr>
              <a:t>); </a:t>
            </a:r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rgbClr val="0000FF"/>
                </a:solidFill>
              </a:rPr>
              <a:t>«</a:t>
            </a:r>
            <a:r>
              <a:rPr lang="ru-RU" sz="2000" b="1" i="1" dirty="0">
                <a:solidFill>
                  <a:srgbClr val="0000FF"/>
                </a:solidFill>
              </a:rPr>
              <a:t>Стоп»-правило (</a:t>
            </a:r>
            <a:r>
              <a:rPr lang="ru-RU" sz="2000" b="1" i="1" dirty="0" err="1">
                <a:solidFill>
                  <a:srgbClr val="0000FF"/>
                </a:solidFill>
              </a:rPr>
              <a:t>якщо</a:t>
            </a:r>
            <a:r>
              <a:rPr lang="ru-RU" sz="2000" b="1" i="1" dirty="0">
                <a:solidFill>
                  <a:srgbClr val="0000FF"/>
                </a:solidFill>
              </a:rPr>
              <a:t> подальше </a:t>
            </a:r>
            <a:r>
              <a:rPr lang="ru-RU" sz="2000" b="1" i="1" dirty="0" err="1">
                <a:solidFill>
                  <a:srgbClr val="0000FF"/>
                </a:solidFill>
              </a:rPr>
              <a:t>обговорення</a:t>
            </a:r>
            <a:r>
              <a:rPr lang="ru-RU" sz="2000" b="1" i="1" dirty="0">
                <a:solidFill>
                  <a:srgbClr val="0000FF"/>
                </a:solidFill>
              </a:rPr>
              <a:t> </a:t>
            </a:r>
            <a:r>
              <a:rPr lang="ru-RU" sz="2000" b="1" i="1" dirty="0" err="1">
                <a:solidFill>
                  <a:srgbClr val="0000FF"/>
                </a:solidFill>
              </a:rPr>
              <a:t>неприємне</a:t>
            </a:r>
            <a:r>
              <a:rPr lang="ru-RU" sz="2000" b="1" i="1" dirty="0">
                <a:solidFill>
                  <a:srgbClr val="0000FF"/>
                </a:solidFill>
              </a:rPr>
              <a:t> </a:t>
            </a:r>
            <a:r>
              <a:rPr lang="ru-RU" sz="2000" b="1" i="1" dirty="0" err="1">
                <a:solidFill>
                  <a:srgbClr val="0000FF"/>
                </a:solidFill>
              </a:rPr>
              <a:t>або</a:t>
            </a:r>
            <a:r>
              <a:rPr lang="ru-RU" sz="2000" b="1" i="1" dirty="0">
                <a:solidFill>
                  <a:srgbClr val="0000FF"/>
                </a:solidFill>
              </a:rPr>
              <a:t> </a:t>
            </a:r>
            <a:r>
              <a:rPr lang="ru-RU" sz="2000" b="1" i="1" dirty="0" err="1">
                <a:solidFill>
                  <a:srgbClr val="0000FF"/>
                </a:solidFill>
              </a:rPr>
              <a:t>небезпечне</a:t>
            </a:r>
            <a:r>
              <a:rPr lang="ru-RU" sz="2000" b="1" i="1" dirty="0">
                <a:solidFill>
                  <a:srgbClr val="0000FF"/>
                </a:solidFill>
              </a:rPr>
              <a:t> для Вас</a:t>
            </a:r>
            <a:r>
              <a:rPr lang="ru-RU" sz="2000" b="1" i="1" dirty="0" smtClean="0">
                <a:solidFill>
                  <a:srgbClr val="0000FF"/>
                </a:solidFill>
              </a:rPr>
              <a:t>);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 err="1" smtClean="0">
                <a:solidFill>
                  <a:srgbClr val="0000FF"/>
                </a:solidFill>
              </a:rPr>
              <a:t>Конфіденційність</a:t>
            </a:r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>
                <a:solidFill>
                  <a:srgbClr val="0000FF"/>
                </a:solidFill>
              </a:rPr>
              <a:t>; </a:t>
            </a:r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rgbClr val="0000FF"/>
                </a:solidFill>
              </a:rPr>
              <a:t>«</a:t>
            </a:r>
            <a:r>
              <a:rPr lang="ru-RU" sz="2000" b="1" i="1" dirty="0">
                <a:solidFill>
                  <a:srgbClr val="0000FF"/>
                </a:solidFill>
              </a:rPr>
              <a:t>Я» - </a:t>
            </a:r>
            <a:r>
              <a:rPr lang="ru-RU" sz="2000" b="1" i="1" dirty="0" err="1">
                <a:solidFill>
                  <a:srgbClr val="0000FF"/>
                </a:solidFill>
              </a:rPr>
              <a:t>звернення</a:t>
            </a:r>
            <a:r>
              <a:rPr lang="ru-RU" sz="2000" b="1" i="1" dirty="0">
                <a:solidFill>
                  <a:srgbClr val="0000FF"/>
                </a:solidFill>
              </a:rPr>
              <a:t> (</a:t>
            </a:r>
            <a:r>
              <a:rPr lang="ru-RU" sz="2000" b="1" i="1" dirty="0" err="1">
                <a:solidFill>
                  <a:srgbClr val="0000FF"/>
                </a:solidFill>
              </a:rPr>
              <a:t>говорити</a:t>
            </a:r>
            <a:r>
              <a:rPr lang="ru-RU" sz="2000" b="1" i="1" dirty="0">
                <a:solidFill>
                  <a:srgbClr val="0000FF"/>
                </a:solidFill>
              </a:rPr>
              <a:t> </a:t>
            </a:r>
            <a:r>
              <a:rPr lang="ru-RU" sz="2000" b="1" i="1" dirty="0" err="1">
                <a:solidFill>
                  <a:srgbClr val="0000FF"/>
                </a:solidFill>
              </a:rPr>
              <a:t>від</a:t>
            </a:r>
            <a:r>
              <a:rPr lang="ru-RU" sz="2000" b="1" i="1" dirty="0">
                <a:solidFill>
                  <a:srgbClr val="0000FF"/>
                </a:solidFill>
              </a:rPr>
              <a:t> себе); </a:t>
            </a:r>
            <a:endParaRPr lang="ru-RU" sz="2000" b="1" i="1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>
                <a:solidFill>
                  <a:srgbClr val="0000FF"/>
                </a:solidFill>
              </a:rPr>
              <a:t>«</a:t>
            </a:r>
            <a:r>
              <a:rPr lang="ru-RU" sz="2000" b="1" i="1" dirty="0" err="1">
                <a:solidFill>
                  <a:srgbClr val="0000FF"/>
                </a:solidFill>
              </a:rPr>
              <a:t>Піднята</a:t>
            </a:r>
            <a:r>
              <a:rPr lang="ru-RU" sz="2000" b="1" i="1" dirty="0">
                <a:solidFill>
                  <a:srgbClr val="0000FF"/>
                </a:solidFill>
              </a:rPr>
              <a:t> рука» (не </a:t>
            </a:r>
            <a:r>
              <a:rPr lang="ru-RU" sz="2000" b="1" i="1" dirty="0" err="1">
                <a:solidFill>
                  <a:srgbClr val="0000FF"/>
                </a:solidFill>
              </a:rPr>
              <a:t>перебивати</a:t>
            </a:r>
            <a:r>
              <a:rPr lang="ru-RU" sz="2000" b="1" i="1" dirty="0">
                <a:solidFill>
                  <a:srgbClr val="0000FF"/>
                </a:solidFill>
              </a:rPr>
              <a:t>, </a:t>
            </a:r>
            <a:r>
              <a:rPr lang="ru-RU" sz="2000" b="1" i="1" dirty="0" err="1">
                <a:solidFill>
                  <a:srgbClr val="0000FF"/>
                </a:solidFill>
              </a:rPr>
              <a:t>говорити</a:t>
            </a:r>
            <a:r>
              <a:rPr lang="ru-RU" sz="2000" b="1" i="1" dirty="0">
                <a:solidFill>
                  <a:srgbClr val="0000FF"/>
                </a:solidFill>
              </a:rPr>
              <a:t> по </a:t>
            </a:r>
            <a:r>
              <a:rPr lang="ru-RU" sz="2000" b="1" i="1" dirty="0" err="1">
                <a:solidFill>
                  <a:srgbClr val="0000FF"/>
                </a:solidFill>
              </a:rPr>
              <a:t>черзі</a:t>
            </a:r>
            <a:r>
              <a:rPr lang="ru-RU" sz="2000" b="1" i="1" dirty="0">
                <a:solidFill>
                  <a:srgbClr val="0000FF"/>
                </a:solidFill>
              </a:rPr>
              <a:t>); </a:t>
            </a:r>
            <a:endParaRPr lang="ru-RU" sz="2000" b="1" i="1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>
                <a:solidFill>
                  <a:srgbClr val="0000FF"/>
                </a:solidFill>
              </a:rPr>
              <a:t>«2 </a:t>
            </a:r>
            <a:r>
              <a:rPr lang="ru-RU" sz="2000" b="1" i="1" dirty="0" err="1">
                <a:solidFill>
                  <a:srgbClr val="0000FF"/>
                </a:solidFill>
              </a:rPr>
              <a:t>хвилини</a:t>
            </a:r>
            <a:r>
              <a:rPr lang="ru-RU" sz="2000" b="1" i="1" dirty="0">
                <a:solidFill>
                  <a:srgbClr val="0000FF"/>
                </a:solidFill>
              </a:rPr>
              <a:t>» (на </a:t>
            </a:r>
            <a:r>
              <a:rPr lang="ru-RU" sz="2000" b="1" i="1" dirty="0" err="1">
                <a:solidFill>
                  <a:srgbClr val="0000FF"/>
                </a:solidFill>
              </a:rPr>
              <a:t>виступ</a:t>
            </a:r>
            <a:r>
              <a:rPr lang="ru-RU" sz="2000" b="1" i="1" dirty="0">
                <a:solidFill>
                  <a:srgbClr val="0000FF"/>
                </a:solidFill>
              </a:rPr>
              <a:t> та </a:t>
            </a:r>
            <a:r>
              <a:rPr lang="ru-RU" sz="2000" b="1" i="1" dirty="0" err="1">
                <a:solidFill>
                  <a:srgbClr val="0000FF"/>
                </a:solidFill>
              </a:rPr>
              <a:t>коментарі</a:t>
            </a:r>
            <a:r>
              <a:rPr lang="ru-RU" sz="2000" b="1" i="1" dirty="0">
                <a:solidFill>
                  <a:srgbClr val="0000FF"/>
                </a:solidFill>
              </a:rPr>
              <a:t> </a:t>
            </a:r>
            <a:r>
              <a:rPr lang="ru-RU" sz="2000" b="1" i="1" dirty="0" err="1">
                <a:solidFill>
                  <a:srgbClr val="0000FF"/>
                </a:solidFill>
              </a:rPr>
              <a:t>учасників</a:t>
            </a:r>
            <a:r>
              <a:rPr lang="ru-RU" sz="2000" b="1" i="1" dirty="0">
                <a:solidFill>
                  <a:srgbClr val="0000FF"/>
                </a:solidFill>
              </a:rPr>
              <a:t>); </a:t>
            </a:r>
            <a:endParaRPr lang="ru-RU" sz="2000" b="1" i="1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 err="1">
                <a:solidFill>
                  <a:srgbClr val="0000FF"/>
                </a:solidFill>
              </a:rPr>
              <a:t>Взаємоповага</a:t>
            </a:r>
            <a:r>
              <a:rPr lang="ru-RU" sz="2000" b="1" i="1" dirty="0">
                <a:solidFill>
                  <a:srgbClr val="0000FF"/>
                </a:solidFill>
              </a:rPr>
              <a:t> (</a:t>
            </a:r>
            <a:r>
              <a:rPr lang="ru-RU" sz="2000" b="1" i="1" dirty="0" err="1">
                <a:solidFill>
                  <a:srgbClr val="0000FF"/>
                </a:solidFill>
              </a:rPr>
              <a:t>поважати</a:t>
            </a:r>
            <a:r>
              <a:rPr lang="ru-RU" sz="2000" b="1" i="1" dirty="0">
                <a:solidFill>
                  <a:srgbClr val="0000FF"/>
                </a:solidFill>
              </a:rPr>
              <a:t> один одного та право на </a:t>
            </a:r>
            <a:r>
              <a:rPr lang="ru-RU" sz="2000" b="1" i="1" dirty="0" err="1">
                <a:solidFill>
                  <a:srgbClr val="0000FF"/>
                </a:solidFill>
              </a:rPr>
              <a:t>власну</a:t>
            </a:r>
            <a:r>
              <a:rPr lang="ru-RU" sz="2000" b="1" i="1" dirty="0">
                <a:solidFill>
                  <a:srgbClr val="0000FF"/>
                </a:solidFill>
              </a:rPr>
              <a:t> думку: </a:t>
            </a:r>
            <a:endParaRPr lang="ru-RU" sz="2000" b="1" i="1" dirty="0" smtClean="0">
              <a:solidFill>
                <a:srgbClr val="0000FF"/>
              </a:solidFill>
            </a:endParaRPr>
          </a:p>
          <a:p>
            <a:r>
              <a:rPr lang="ru-RU" sz="2000" b="1" i="1" dirty="0" smtClean="0">
                <a:solidFill>
                  <a:srgbClr val="0000FF"/>
                </a:solidFill>
              </a:rPr>
              <a:t>не </a:t>
            </a:r>
            <a:r>
              <a:rPr lang="ru-RU" sz="2000" b="1" i="1" dirty="0" err="1">
                <a:solidFill>
                  <a:srgbClr val="0000FF"/>
                </a:solidFill>
              </a:rPr>
              <a:t>оцінювати</a:t>
            </a:r>
            <a:r>
              <a:rPr lang="ru-RU" sz="2000" b="1" i="1" dirty="0">
                <a:solidFill>
                  <a:srgbClr val="0000FF"/>
                </a:solidFill>
              </a:rPr>
              <a:t> і не </a:t>
            </a:r>
            <a:r>
              <a:rPr lang="ru-RU" sz="2000" b="1" i="1" dirty="0" err="1">
                <a:solidFill>
                  <a:srgbClr val="0000FF"/>
                </a:solidFill>
              </a:rPr>
              <a:t>засудж</a:t>
            </a:r>
            <a:r>
              <a:rPr lang="ru-RU" b="1" i="1" dirty="0" err="1">
                <a:solidFill>
                  <a:srgbClr val="0000FF"/>
                </a:solidFill>
              </a:rPr>
              <a:t>увати</a:t>
            </a:r>
            <a:r>
              <a:rPr lang="ru-RU" b="1" i="1" dirty="0">
                <a:solidFill>
                  <a:srgbClr val="0000FF"/>
                </a:solidFill>
              </a:rPr>
              <a:t>); </a:t>
            </a:r>
            <a:endParaRPr lang="ru-RU" b="1" i="1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0000FF"/>
                </a:solidFill>
              </a:rPr>
              <a:t>- </a:t>
            </a:r>
            <a:r>
              <a:rPr lang="ru-RU" b="1" i="1" dirty="0" err="1">
                <a:solidFill>
                  <a:srgbClr val="0000FF"/>
                </a:solidFill>
              </a:rPr>
              <a:t>Мобільний</a:t>
            </a:r>
            <a:r>
              <a:rPr lang="ru-RU" b="1" i="1" dirty="0">
                <a:solidFill>
                  <a:srgbClr val="0000FF"/>
                </a:solidFill>
              </a:rPr>
              <a:t> без звуку</a:t>
            </a:r>
          </a:p>
        </p:txBody>
      </p:sp>
    </p:spTree>
    <p:extLst>
      <p:ext uri="{BB962C8B-B14F-4D97-AF65-F5344CB8AC3E}">
        <p14:creationId xmlns:p14="http://schemas.microsoft.com/office/powerpoint/2010/main" val="325473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784976" cy="5577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000" b="1" dirty="0" err="1" smtClean="0">
                <a:solidFill>
                  <a:srgbClr val="0000FF"/>
                </a:solidFill>
              </a:rPr>
              <a:t>Розуміння</a:t>
            </a:r>
            <a:r>
              <a:rPr lang="ru-RU" sz="4000" b="1" dirty="0" smtClean="0">
                <a:solidFill>
                  <a:srgbClr val="0000FF"/>
                </a:solidFill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</a:rPr>
              <a:t>безпеки</a:t>
            </a:r>
            <a:r>
              <a:rPr lang="ru-RU" sz="4000" b="1" dirty="0" smtClean="0">
                <a:solidFill>
                  <a:srgbClr val="0000FF"/>
                </a:solidFill>
              </a:rPr>
              <a:t>: </a:t>
            </a:r>
          </a:p>
          <a:p>
            <a:pPr marL="45720" indent="0"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- </a:t>
            </a:r>
            <a:r>
              <a:rPr lang="ru-RU" sz="3200" b="1" i="1" dirty="0" err="1" smtClean="0">
                <a:solidFill>
                  <a:srgbClr val="0000FF"/>
                </a:solidFill>
              </a:rPr>
              <a:t>Що</a:t>
            </a:r>
            <a:r>
              <a:rPr lang="ru-RU" sz="3200" b="1" i="1" dirty="0" smtClean="0">
                <a:solidFill>
                  <a:srgbClr val="0000FF"/>
                </a:solidFill>
              </a:rPr>
              <a:t> для вас </a:t>
            </a:r>
            <a:r>
              <a:rPr lang="ru-RU" sz="3200" b="1" i="1" dirty="0" err="1">
                <a:solidFill>
                  <a:srgbClr val="0000FF"/>
                </a:solidFill>
              </a:rPr>
              <a:t>безпека</a:t>
            </a:r>
            <a:r>
              <a:rPr lang="ru-RU" sz="3200" b="1" i="1" dirty="0">
                <a:solidFill>
                  <a:srgbClr val="0000FF"/>
                </a:solidFill>
              </a:rPr>
              <a:t>? </a:t>
            </a:r>
            <a:endParaRPr lang="ru-RU" sz="3200" b="1" i="1" dirty="0" smtClean="0">
              <a:solidFill>
                <a:srgbClr val="0000FF"/>
              </a:solidFill>
            </a:endParaRPr>
          </a:p>
          <a:p>
            <a:pPr marL="45720" indent="0"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- За </a:t>
            </a:r>
            <a:r>
              <a:rPr lang="ru-RU" sz="3200" b="1" i="1" dirty="0" err="1">
                <a:solidFill>
                  <a:srgbClr val="0000FF"/>
                </a:solidFill>
              </a:rPr>
              <a:t>яких</a:t>
            </a:r>
            <a:r>
              <a:rPr lang="ru-RU" sz="3200" b="1" i="1" dirty="0">
                <a:solidFill>
                  <a:srgbClr val="0000FF"/>
                </a:solidFill>
              </a:rPr>
              <a:t> умов </a:t>
            </a:r>
            <a:r>
              <a:rPr lang="ru-RU" sz="3200" b="1" i="1" dirty="0" err="1">
                <a:solidFill>
                  <a:srgbClr val="0000FF"/>
                </a:solidFill>
              </a:rPr>
              <a:t>ви</a:t>
            </a:r>
            <a:r>
              <a:rPr lang="ru-RU" sz="3200" b="1" i="1" dirty="0">
                <a:solidFill>
                  <a:srgbClr val="0000FF"/>
                </a:solidFill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</a:rPr>
              <a:t>почуваєте</a:t>
            </a:r>
            <a:r>
              <a:rPr lang="ru-RU" sz="3200" b="1" i="1" dirty="0">
                <a:solidFill>
                  <a:srgbClr val="0000FF"/>
                </a:solidFill>
              </a:rPr>
              <a:t> себе в </a:t>
            </a:r>
            <a:r>
              <a:rPr lang="ru-RU" sz="3200" b="1" i="1" dirty="0" err="1">
                <a:solidFill>
                  <a:srgbClr val="0000FF"/>
                </a:solidFill>
              </a:rPr>
              <a:t>безпеці</a:t>
            </a:r>
            <a:r>
              <a:rPr lang="ru-RU" sz="3200" b="1" i="1" dirty="0">
                <a:solidFill>
                  <a:srgbClr val="0000FF"/>
                </a:solidFill>
              </a:rPr>
              <a:t>? </a:t>
            </a:r>
          </a:p>
          <a:p>
            <a:pPr marL="45720" indent="0"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  </a:t>
            </a:r>
            <a:r>
              <a:rPr lang="ru-RU" sz="4000" b="1" i="1" dirty="0" err="1">
                <a:solidFill>
                  <a:srgbClr val="0000FF"/>
                </a:solidFill>
              </a:rPr>
              <a:t>У</a:t>
            </a:r>
            <a:r>
              <a:rPr lang="ru-RU" sz="4000" b="1" i="1" dirty="0" err="1" smtClean="0">
                <a:solidFill>
                  <a:srgbClr val="0000FF"/>
                </a:solidFill>
              </a:rPr>
              <a:t>мови</a:t>
            </a:r>
            <a:r>
              <a:rPr lang="ru-RU" sz="4000" b="1" i="1" dirty="0" smtClean="0">
                <a:solidFill>
                  <a:srgbClr val="0000FF"/>
                </a:solidFill>
              </a:rPr>
              <a:t> </a:t>
            </a:r>
            <a:r>
              <a:rPr lang="ru-RU" sz="4000" b="1" i="1" dirty="0">
                <a:solidFill>
                  <a:srgbClr val="0000FF"/>
                </a:solidFill>
              </a:rPr>
              <a:t>для </a:t>
            </a:r>
            <a:r>
              <a:rPr lang="ru-RU" sz="4000" b="1" i="1" dirty="0" err="1">
                <a:solidFill>
                  <a:srgbClr val="0000FF"/>
                </a:solidFill>
              </a:rPr>
              <a:t>безпеки</a:t>
            </a:r>
            <a:r>
              <a:rPr lang="ru-RU" sz="4000" b="1" i="1" dirty="0">
                <a:solidFill>
                  <a:srgbClr val="0000FF"/>
                </a:solidFill>
              </a:rPr>
              <a:t> </a:t>
            </a:r>
            <a:r>
              <a:rPr lang="ru-RU" sz="4000" b="1" i="1" dirty="0" err="1" smtClean="0">
                <a:solidFill>
                  <a:srgbClr val="0000FF"/>
                </a:solidFill>
              </a:rPr>
              <a:t>дитини</a:t>
            </a:r>
            <a:r>
              <a:rPr lang="ru-RU" sz="4000" b="1" dirty="0" smtClean="0">
                <a:solidFill>
                  <a:srgbClr val="0000FF"/>
                </a:solidFill>
              </a:rPr>
              <a:t>:</a:t>
            </a:r>
            <a:r>
              <a:rPr lang="ru-RU" sz="4000" b="1" i="1" dirty="0" smtClean="0">
                <a:solidFill>
                  <a:srgbClr val="0000FF"/>
                </a:solidFill>
              </a:rPr>
              <a:t> </a:t>
            </a:r>
          </a:p>
          <a:p>
            <a:pPr marL="45720" indent="0"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- </a:t>
            </a:r>
            <a:r>
              <a:rPr lang="ru-RU" sz="3200" b="1" i="1" dirty="0" err="1" smtClean="0">
                <a:solidFill>
                  <a:srgbClr val="0000FF"/>
                </a:solidFill>
              </a:rPr>
              <a:t>фізична</a:t>
            </a:r>
            <a:r>
              <a:rPr lang="ru-RU" sz="3200" b="1" i="1" dirty="0" smtClean="0">
                <a:solidFill>
                  <a:srgbClr val="0000FF"/>
                </a:solidFill>
              </a:rPr>
              <a:t>,</a:t>
            </a:r>
          </a:p>
          <a:p>
            <a:pPr marL="45720" indent="0"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- </a:t>
            </a:r>
            <a:r>
              <a:rPr lang="ru-RU" sz="3200" b="1" i="1" dirty="0" err="1" smtClean="0">
                <a:solidFill>
                  <a:srgbClr val="0000FF"/>
                </a:solidFill>
              </a:rPr>
              <a:t>Емоційна</a:t>
            </a:r>
            <a:r>
              <a:rPr lang="ru-RU" sz="3200" b="1" i="1" dirty="0" smtClean="0">
                <a:solidFill>
                  <a:srgbClr val="0000FF"/>
                </a:solidFill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</a:rPr>
              <a:t>(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проживання</a:t>
            </a:r>
            <a:r>
              <a:rPr lang="ru-RU" sz="2400" b="1" i="1" dirty="0" smtClean="0">
                <a:solidFill>
                  <a:srgbClr val="0000FF"/>
                </a:solidFill>
              </a:rPr>
              <a:t>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почуттів</a:t>
            </a:r>
            <a:r>
              <a:rPr lang="ru-RU" sz="2400" b="1" i="1" dirty="0" smtClean="0">
                <a:solidFill>
                  <a:srgbClr val="0000FF"/>
                </a:solidFill>
              </a:rPr>
              <a:t>), </a:t>
            </a:r>
          </a:p>
          <a:p>
            <a:pPr marL="45720" indent="0"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- </a:t>
            </a:r>
            <a:r>
              <a:rPr lang="ru-RU" sz="3200" b="1" i="1" dirty="0" err="1" smtClean="0">
                <a:solidFill>
                  <a:srgbClr val="0000FF"/>
                </a:solidFill>
              </a:rPr>
              <a:t>передбачуваність</a:t>
            </a:r>
            <a:r>
              <a:rPr lang="ru-RU" sz="3200" b="1" i="1" dirty="0" smtClean="0">
                <a:solidFill>
                  <a:srgbClr val="0000FF"/>
                </a:solidFill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</a:rPr>
              <a:t>життєвих</a:t>
            </a:r>
            <a:r>
              <a:rPr lang="ru-RU" sz="3200" b="1" i="1" dirty="0">
                <a:solidFill>
                  <a:srgbClr val="0000FF"/>
                </a:solidFill>
              </a:rPr>
              <a:t> </a:t>
            </a:r>
            <a:r>
              <a:rPr lang="ru-RU" sz="3200" b="1" i="1" dirty="0" err="1" smtClean="0">
                <a:solidFill>
                  <a:srgbClr val="0000FF"/>
                </a:solidFill>
              </a:rPr>
              <a:t>подій</a:t>
            </a:r>
            <a:r>
              <a:rPr lang="ru-RU" sz="3200" b="1" i="1" dirty="0" smtClean="0">
                <a:solidFill>
                  <a:srgbClr val="0000FF"/>
                </a:solidFill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</a:rPr>
              <a:t>(</a:t>
            </a:r>
            <a:r>
              <a:rPr lang="ru-RU" sz="2400" b="1" i="1" dirty="0" err="1" smtClean="0">
                <a:solidFill>
                  <a:srgbClr val="0000FF"/>
                </a:solidFill>
              </a:rPr>
              <a:t>що</a:t>
            </a:r>
            <a:r>
              <a:rPr lang="ru-RU" sz="2400" b="1" i="1" dirty="0" smtClean="0">
                <a:solidFill>
                  <a:srgbClr val="0000FF"/>
                </a:solidFill>
              </a:rPr>
              <a:t> буде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відбуватись</a:t>
            </a:r>
            <a:r>
              <a:rPr lang="ru-RU" sz="2400" b="1" i="1" dirty="0" smtClean="0">
                <a:solidFill>
                  <a:srgbClr val="0000FF"/>
                </a:solidFill>
              </a:rPr>
              <a:t>), </a:t>
            </a:r>
          </a:p>
          <a:p>
            <a:pPr marL="45720" indent="0"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- </a:t>
            </a:r>
            <a:r>
              <a:rPr lang="ru-RU" sz="3200" b="1" i="1" dirty="0" err="1" smtClean="0">
                <a:solidFill>
                  <a:srgbClr val="0000FF"/>
                </a:solidFill>
              </a:rPr>
              <a:t>наявність</a:t>
            </a:r>
            <a:r>
              <a:rPr lang="ru-RU" sz="3200" b="1" i="1" dirty="0" smtClean="0">
                <a:solidFill>
                  <a:srgbClr val="0000FF"/>
                </a:solidFill>
              </a:rPr>
              <a:t> </a:t>
            </a:r>
            <a:r>
              <a:rPr lang="ru-RU" sz="3200" b="1" i="1" dirty="0" err="1" smtClean="0">
                <a:solidFill>
                  <a:srgbClr val="0000FF"/>
                </a:solidFill>
              </a:rPr>
              <a:t>підтримки</a:t>
            </a:r>
            <a:r>
              <a:rPr lang="ru-RU" sz="3200" b="1" i="1" dirty="0" smtClean="0">
                <a:solidFill>
                  <a:srgbClr val="0000FF"/>
                </a:solidFill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</a:rPr>
              <a:t>(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поряд</a:t>
            </a:r>
            <a:r>
              <a:rPr lang="ru-RU" sz="2400" b="1" i="1" dirty="0" smtClean="0">
                <a:solidFill>
                  <a:srgbClr val="0000FF"/>
                </a:solidFill>
              </a:rPr>
              <a:t> є люди,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які</a:t>
            </a:r>
            <a:r>
              <a:rPr lang="ru-RU" sz="2400" b="1" i="1" dirty="0" smtClean="0">
                <a:solidFill>
                  <a:srgbClr val="0000FF"/>
                </a:solidFill>
              </a:rPr>
              <a:t>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підтримують</a:t>
            </a:r>
            <a:r>
              <a:rPr lang="ru-RU" sz="2400" b="1" i="1" dirty="0" smtClean="0">
                <a:solidFill>
                  <a:srgbClr val="0000FF"/>
                </a:solidFill>
              </a:rPr>
              <a:t> при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необхідності</a:t>
            </a:r>
            <a:r>
              <a:rPr lang="ru-RU" sz="2400" b="1" i="1" dirty="0" smtClean="0">
                <a:solidFill>
                  <a:srgbClr val="0000FF"/>
                </a:solidFill>
              </a:rPr>
              <a:t>)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520280" cy="142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35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0000FF"/>
                </a:solidFill>
              </a:rPr>
              <a:t>Стрес</a:t>
            </a:r>
            <a:r>
              <a:rPr lang="ru-RU" sz="4800" b="1" dirty="0" smtClean="0">
                <a:solidFill>
                  <a:srgbClr val="0000FF"/>
                </a:solidFill>
              </a:rPr>
              <a:t> та </a:t>
            </a:r>
            <a:r>
              <a:rPr lang="ru-RU" sz="4800" b="1" dirty="0" err="1" smtClean="0">
                <a:solidFill>
                  <a:srgbClr val="0000FF"/>
                </a:solidFill>
              </a:rPr>
              <a:t>травматичні</a:t>
            </a:r>
            <a:r>
              <a:rPr lang="ru-RU" sz="4800" b="1" dirty="0" smtClean="0">
                <a:solidFill>
                  <a:srgbClr val="0000FF"/>
                </a:solidFill>
              </a:rPr>
              <a:t> </a:t>
            </a:r>
            <a:r>
              <a:rPr lang="ru-RU" sz="4800" b="1" dirty="0" err="1" smtClean="0">
                <a:solidFill>
                  <a:srgbClr val="0000FF"/>
                </a:solidFill>
              </a:rPr>
              <a:t>події</a:t>
            </a:r>
            <a:endParaRPr lang="ru-RU" sz="4800" b="1" dirty="0" smtClean="0">
              <a:solidFill>
                <a:srgbClr val="0000FF"/>
              </a:solidFill>
            </a:endParaRPr>
          </a:p>
          <a:p>
            <a:r>
              <a:rPr lang="uk-UA" sz="2800" b="1" dirty="0" smtClean="0">
                <a:solidFill>
                  <a:srgbClr val="0000FF"/>
                </a:solidFill>
              </a:rPr>
              <a:t>https</a:t>
            </a:r>
            <a:r>
              <a:rPr lang="uk-UA" sz="2800" b="1" dirty="0">
                <a:solidFill>
                  <a:srgbClr val="0000FF"/>
                </a:solidFill>
              </a:rPr>
              <a:t>://www.youtube.com/watch?v=WLc2-CH-MhM </a:t>
            </a:r>
            <a:endParaRPr lang="ru-RU" sz="2800" b="1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310" y="1988840"/>
            <a:ext cx="2285628" cy="121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7032"/>
            <a:ext cx="1741736" cy="115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78335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45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3"/>
            <a:ext cx="84249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стресу</a:t>
            </a:r>
            <a:r>
              <a:rPr lang="ru-RU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Позитивний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Нормальна і </a:t>
            </a:r>
            <a:r>
              <a:rPr lang="ru-RU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важлива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стресу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підвищує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резерви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00"/>
          <a:stretch/>
        </p:blipFill>
        <p:spPr bwMode="auto">
          <a:xfrm>
            <a:off x="5508104" y="3645024"/>
            <a:ext cx="316835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3"/>
            <a:ext cx="2880321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62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78497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Толерантний</a:t>
            </a:r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терпимий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стрес</a:t>
            </a: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негараздів</a:t>
            </a: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випробувань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Під </a:t>
            </a:r>
            <a:r>
              <a:rPr lang="uk-UA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час такого стресу організм мобілізується на подолання складнощів та виснажується. П</a:t>
            </a:r>
            <a:r>
              <a:rPr lang="uk-UA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отрібен </a:t>
            </a:r>
            <a:r>
              <a:rPr lang="uk-UA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час, щоби заспокоїтись й відновитись від наслідків толерантного стресу.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533650" cy="199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725144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39613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979</TotalTime>
  <Words>885</Words>
  <Application>Microsoft Office PowerPoint</Application>
  <PresentationFormat>Экран (4:3)</PresentationFormat>
  <Paragraphs>90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Тарас Мельник</dc:creator>
  <cp:lastModifiedBy>Пользователь</cp:lastModifiedBy>
  <cp:revision>98</cp:revision>
  <dcterms:created xsi:type="dcterms:W3CDTF">2023-08-16T06:58:03Z</dcterms:created>
  <dcterms:modified xsi:type="dcterms:W3CDTF">2023-10-12T08:06:50Z</dcterms:modified>
</cp:coreProperties>
</file>